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4"/>
  </p:sldMasterIdLst>
  <p:notesMasterIdLst>
    <p:notesMasterId r:id="rId25"/>
  </p:notesMasterIdLst>
  <p:sldIdLst>
    <p:sldId id="256" r:id="rId5"/>
    <p:sldId id="326" r:id="rId6"/>
    <p:sldId id="327" r:id="rId7"/>
    <p:sldId id="260" r:id="rId8"/>
    <p:sldId id="328" r:id="rId9"/>
    <p:sldId id="297" r:id="rId10"/>
    <p:sldId id="314" r:id="rId11"/>
    <p:sldId id="290" r:id="rId12"/>
    <p:sldId id="315" r:id="rId13"/>
    <p:sldId id="291" r:id="rId14"/>
    <p:sldId id="321" r:id="rId15"/>
    <p:sldId id="322" r:id="rId16"/>
    <p:sldId id="299" r:id="rId17"/>
    <p:sldId id="359" r:id="rId18"/>
    <p:sldId id="360" r:id="rId19"/>
    <p:sldId id="329" r:id="rId20"/>
    <p:sldId id="358" r:id="rId21"/>
    <p:sldId id="330" r:id="rId22"/>
    <p:sldId id="331" r:id="rId23"/>
    <p:sldId id="362" r:id="rId24"/>
  </p:sldIdLst>
  <p:sldSz cx="9601200" cy="7315200"/>
  <p:notesSz cx="68580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1pPr>
    <a:lvl2pPr marL="482600" indent="-25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2pPr>
    <a:lvl3pPr marL="965200" indent="-50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3pPr>
    <a:lvl4pPr marL="1449388" indent="-777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4pPr>
    <a:lvl5pPr marL="1931988" indent="-1031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00" autoAdjust="0"/>
  </p:normalViewPr>
  <p:slideViewPr>
    <p:cSldViewPr>
      <p:cViewPr>
        <p:scale>
          <a:sx n="63" d="100"/>
          <a:sy n="63" d="100"/>
        </p:scale>
        <p:origin x="-1904" y="-576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110A4D-3F5E-4135-8A9F-CAF8BD86538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6407FD-1023-4207-8A6F-8D6782650E11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/>
            <a:t>Planning</a:t>
          </a:r>
          <a:endParaRPr lang="en-US" dirty="0"/>
        </a:p>
      </dgm:t>
    </dgm:pt>
    <dgm:pt modelId="{7B6FAAAB-269F-4CC4-8442-29D9B5032544}" type="parTrans" cxnId="{861D5ABE-FC74-4203-BA70-713D604D7945}">
      <dgm:prSet/>
      <dgm:spPr/>
      <dgm:t>
        <a:bodyPr/>
        <a:lstStyle/>
        <a:p>
          <a:endParaRPr lang="en-US"/>
        </a:p>
      </dgm:t>
    </dgm:pt>
    <dgm:pt modelId="{5E05B78C-094A-4509-9654-09D2F26F3FFD}" type="sibTrans" cxnId="{861D5ABE-FC74-4203-BA70-713D604D7945}">
      <dgm:prSet/>
      <dgm:spPr>
        <a:ln w="63500"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C80A8738-ACA8-4E35-A7C5-DA04AA9E6147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/>
            <a:t>Analysis</a:t>
          </a:r>
          <a:endParaRPr lang="en-US" dirty="0"/>
        </a:p>
      </dgm:t>
    </dgm:pt>
    <dgm:pt modelId="{118471EF-ADB4-4EEF-BD87-24A1F28669BF}" type="parTrans" cxnId="{8D42E35A-4FD1-474D-A81F-5FE06D8AAA22}">
      <dgm:prSet/>
      <dgm:spPr/>
      <dgm:t>
        <a:bodyPr/>
        <a:lstStyle/>
        <a:p>
          <a:endParaRPr lang="en-US"/>
        </a:p>
      </dgm:t>
    </dgm:pt>
    <dgm:pt modelId="{6BAC6641-6F16-42C7-9628-222D46D6B99E}" type="sibTrans" cxnId="{8D42E35A-4FD1-474D-A81F-5FE06D8AAA22}">
      <dgm:prSet/>
      <dgm:spPr>
        <a:ln w="63500"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8B338C84-75DE-490B-B7BD-E14CF644700D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/>
            <a:t>Design</a:t>
          </a:r>
          <a:endParaRPr lang="en-US" dirty="0"/>
        </a:p>
      </dgm:t>
    </dgm:pt>
    <dgm:pt modelId="{AF723A37-A4F6-46ED-B77D-4EC8872C222B}" type="parTrans" cxnId="{75E66621-FE1B-4784-91DA-B57E1A272B49}">
      <dgm:prSet/>
      <dgm:spPr/>
      <dgm:t>
        <a:bodyPr/>
        <a:lstStyle/>
        <a:p>
          <a:endParaRPr lang="en-US"/>
        </a:p>
      </dgm:t>
    </dgm:pt>
    <dgm:pt modelId="{CC63CE4D-9440-4F4D-8A92-796B92B85288}" type="sibTrans" cxnId="{75E66621-FE1B-4784-91DA-B57E1A272B49}">
      <dgm:prSet/>
      <dgm:spPr>
        <a:ln w="63500"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26B28433-06D5-4A6C-A5BD-D422E2368D1C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/>
            <a:t>Implementation</a:t>
          </a:r>
          <a:endParaRPr lang="en-US" dirty="0"/>
        </a:p>
      </dgm:t>
    </dgm:pt>
    <dgm:pt modelId="{DB385FBD-7474-4D3F-A1AF-5C3AC297BBB2}" type="parTrans" cxnId="{18DCA477-07DC-4F6D-8F4E-3E0A81C9A54E}">
      <dgm:prSet/>
      <dgm:spPr/>
      <dgm:t>
        <a:bodyPr/>
        <a:lstStyle/>
        <a:p>
          <a:endParaRPr lang="en-US"/>
        </a:p>
      </dgm:t>
    </dgm:pt>
    <dgm:pt modelId="{B1E169FA-2675-4029-A163-F457E76F545E}" type="sibTrans" cxnId="{18DCA477-07DC-4F6D-8F4E-3E0A81C9A54E}">
      <dgm:prSet/>
      <dgm:spPr>
        <a:ln w="63500"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0A3A9FBE-F7C6-41D0-A2A8-F50B183ED97D}" type="pres">
      <dgm:prSet presAssocID="{98110A4D-3F5E-4135-8A9F-CAF8BD86538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6E3A91-2E2F-4ED9-A28A-3DA97D5742E3}" type="pres">
      <dgm:prSet presAssocID="{746407FD-1023-4207-8A6F-8D6782650E11}" presName="node" presStyleLbl="node1" presStyleIdx="0" presStyleCnt="4" custScaleX="146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A1E44-0CA3-47B4-B36D-323702FD4456}" type="pres">
      <dgm:prSet presAssocID="{746407FD-1023-4207-8A6F-8D6782650E11}" presName="spNode" presStyleCnt="0"/>
      <dgm:spPr/>
    </dgm:pt>
    <dgm:pt modelId="{47F33915-6B3B-401C-B50F-B22A754E2EF7}" type="pres">
      <dgm:prSet presAssocID="{5E05B78C-094A-4509-9654-09D2F26F3FFD}" presName="sibTrans" presStyleLbl="sibTrans1D1" presStyleIdx="0" presStyleCnt="4"/>
      <dgm:spPr/>
      <dgm:t>
        <a:bodyPr/>
        <a:lstStyle/>
        <a:p>
          <a:endParaRPr lang="en-US"/>
        </a:p>
      </dgm:t>
    </dgm:pt>
    <dgm:pt modelId="{28358C13-D8CC-4AD2-A7BF-1189D1A964E3}" type="pres">
      <dgm:prSet presAssocID="{C80A8738-ACA8-4E35-A7C5-DA04AA9E6147}" presName="node" presStyleLbl="node1" presStyleIdx="1" presStyleCnt="4" custScaleX="150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73DDB-9EA6-40D0-908C-5A4C420FC715}" type="pres">
      <dgm:prSet presAssocID="{C80A8738-ACA8-4E35-A7C5-DA04AA9E6147}" presName="spNode" presStyleCnt="0"/>
      <dgm:spPr/>
    </dgm:pt>
    <dgm:pt modelId="{396D247C-7331-400F-88B3-FB5C75DEFBD2}" type="pres">
      <dgm:prSet presAssocID="{6BAC6641-6F16-42C7-9628-222D46D6B99E}" presName="sibTrans" presStyleLbl="sibTrans1D1" presStyleIdx="1" presStyleCnt="4"/>
      <dgm:spPr/>
      <dgm:t>
        <a:bodyPr/>
        <a:lstStyle/>
        <a:p>
          <a:endParaRPr lang="en-US"/>
        </a:p>
      </dgm:t>
    </dgm:pt>
    <dgm:pt modelId="{E5B85177-67DC-46B9-9178-4FD74108A018}" type="pres">
      <dgm:prSet presAssocID="{8B338C84-75DE-490B-B7BD-E14CF644700D}" presName="node" presStyleLbl="node1" presStyleIdx="2" presStyleCnt="4" custScaleX="136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7A730-924C-49C3-A7BA-CD89FCBCE1AC}" type="pres">
      <dgm:prSet presAssocID="{8B338C84-75DE-490B-B7BD-E14CF644700D}" presName="spNode" presStyleCnt="0"/>
      <dgm:spPr/>
    </dgm:pt>
    <dgm:pt modelId="{D2CA6A8E-22C6-4F9F-B88D-7C12E5956E50}" type="pres">
      <dgm:prSet presAssocID="{CC63CE4D-9440-4F4D-8A92-796B92B85288}" presName="sibTrans" presStyleLbl="sibTrans1D1" presStyleIdx="2" presStyleCnt="4"/>
      <dgm:spPr/>
      <dgm:t>
        <a:bodyPr/>
        <a:lstStyle/>
        <a:p>
          <a:endParaRPr lang="en-US"/>
        </a:p>
      </dgm:t>
    </dgm:pt>
    <dgm:pt modelId="{780DDDCB-B12F-428D-A586-90FD6F79F55C}" type="pres">
      <dgm:prSet presAssocID="{26B28433-06D5-4A6C-A5BD-D422E2368D1C}" presName="node" presStyleLbl="node1" presStyleIdx="3" presStyleCnt="4" custScaleX="160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01DD9-B23B-4A6C-B19F-BEDC210774CB}" type="pres">
      <dgm:prSet presAssocID="{26B28433-06D5-4A6C-A5BD-D422E2368D1C}" presName="spNode" presStyleCnt="0"/>
      <dgm:spPr/>
    </dgm:pt>
    <dgm:pt modelId="{498F4E31-E423-4928-A28F-F71BD81A544F}" type="pres">
      <dgm:prSet presAssocID="{B1E169FA-2675-4029-A163-F457E76F545E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861D5ABE-FC74-4203-BA70-713D604D7945}" srcId="{98110A4D-3F5E-4135-8A9F-CAF8BD865382}" destId="{746407FD-1023-4207-8A6F-8D6782650E11}" srcOrd="0" destOrd="0" parTransId="{7B6FAAAB-269F-4CC4-8442-29D9B5032544}" sibTransId="{5E05B78C-094A-4509-9654-09D2F26F3FFD}"/>
    <dgm:cxn modelId="{ADB2BCE8-A53F-46F0-9609-48CDB82434BB}" type="presOf" srcId="{98110A4D-3F5E-4135-8A9F-CAF8BD865382}" destId="{0A3A9FBE-F7C6-41D0-A2A8-F50B183ED97D}" srcOrd="0" destOrd="0" presId="urn:microsoft.com/office/officeart/2005/8/layout/cycle5"/>
    <dgm:cxn modelId="{CE756406-7804-433D-B416-18D5799B68A6}" type="presOf" srcId="{C80A8738-ACA8-4E35-A7C5-DA04AA9E6147}" destId="{28358C13-D8CC-4AD2-A7BF-1189D1A964E3}" srcOrd="0" destOrd="0" presId="urn:microsoft.com/office/officeart/2005/8/layout/cycle5"/>
    <dgm:cxn modelId="{766E4DBE-B8BF-435E-8D3E-0618344D4377}" type="presOf" srcId="{746407FD-1023-4207-8A6F-8D6782650E11}" destId="{256E3A91-2E2F-4ED9-A28A-3DA97D5742E3}" srcOrd="0" destOrd="0" presId="urn:microsoft.com/office/officeart/2005/8/layout/cycle5"/>
    <dgm:cxn modelId="{18DCA477-07DC-4F6D-8F4E-3E0A81C9A54E}" srcId="{98110A4D-3F5E-4135-8A9F-CAF8BD865382}" destId="{26B28433-06D5-4A6C-A5BD-D422E2368D1C}" srcOrd="3" destOrd="0" parTransId="{DB385FBD-7474-4D3F-A1AF-5C3AC297BBB2}" sibTransId="{B1E169FA-2675-4029-A163-F457E76F545E}"/>
    <dgm:cxn modelId="{F9E60B1E-04AB-435D-B8FD-87122CF6790D}" type="presOf" srcId="{26B28433-06D5-4A6C-A5BD-D422E2368D1C}" destId="{780DDDCB-B12F-428D-A586-90FD6F79F55C}" srcOrd="0" destOrd="0" presId="urn:microsoft.com/office/officeart/2005/8/layout/cycle5"/>
    <dgm:cxn modelId="{8D42E35A-4FD1-474D-A81F-5FE06D8AAA22}" srcId="{98110A4D-3F5E-4135-8A9F-CAF8BD865382}" destId="{C80A8738-ACA8-4E35-A7C5-DA04AA9E6147}" srcOrd="1" destOrd="0" parTransId="{118471EF-ADB4-4EEF-BD87-24A1F28669BF}" sibTransId="{6BAC6641-6F16-42C7-9628-222D46D6B99E}"/>
    <dgm:cxn modelId="{A634B42D-3F1B-49F8-A5A8-2039AE53DEDD}" type="presOf" srcId="{B1E169FA-2675-4029-A163-F457E76F545E}" destId="{498F4E31-E423-4928-A28F-F71BD81A544F}" srcOrd="0" destOrd="0" presId="urn:microsoft.com/office/officeart/2005/8/layout/cycle5"/>
    <dgm:cxn modelId="{75E66621-FE1B-4784-91DA-B57E1A272B49}" srcId="{98110A4D-3F5E-4135-8A9F-CAF8BD865382}" destId="{8B338C84-75DE-490B-B7BD-E14CF644700D}" srcOrd="2" destOrd="0" parTransId="{AF723A37-A4F6-46ED-B77D-4EC8872C222B}" sibTransId="{CC63CE4D-9440-4F4D-8A92-796B92B85288}"/>
    <dgm:cxn modelId="{81E7C030-B8BF-468D-8AFE-D9F026BA75F2}" type="presOf" srcId="{5E05B78C-094A-4509-9654-09D2F26F3FFD}" destId="{47F33915-6B3B-401C-B50F-B22A754E2EF7}" srcOrd="0" destOrd="0" presId="urn:microsoft.com/office/officeart/2005/8/layout/cycle5"/>
    <dgm:cxn modelId="{5D09CF4D-BFC3-493A-841B-8214A415BC71}" type="presOf" srcId="{CC63CE4D-9440-4F4D-8A92-796B92B85288}" destId="{D2CA6A8E-22C6-4F9F-B88D-7C12E5956E50}" srcOrd="0" destOrd="0" presId="urn:microsoft.com/office/officeart/2005/8/layout/cycle5"/>
    <dgm:cxn modelId="{E6FEB5E6-A3BE-480C-BECC-D34620DD8DC6}" type="presOf" srcId="{6BAC6641-6F16-42C7-9628-222D46D6B99E}" destId="{396D247C-7331-400F-88B3-FB5C75DEFBD2}" srcOrd="0" destOrd="0" presId="urn:microsoft.com/office/officeart/2005/8/layout/cycle5"/>
    <dgm:cxn modelId="{8CDA9DAB-068B-4358-869D-C85656F4BE97}" type="presOf" srcId="{8B338C84-75DE-490B-B7BD-E14CF644700D}" destId="{E5B85177-67DC-46B9-9178-4FD74108A018}" srcOrd="0" destOrd="0" presId="urn:microsoft.com/office/officeart/2005/8/layout/cycle5"/>
    <dgm:cxn modelId="{797E3ECB-15CA-4A5C-A73D-64C5AF7BE140}" type="presParOf" srcId="{0A3A9FBE-F7C6-41D0-A2A8-F50B183ED97D}" destId="{256E3A91-2E2F-4ED9-A28A-3DA97D5742E3}" srcOrd="0" destOrd="0" presId="urn:microsoft.com/office/officeart/2005/8/layout/cycle5"/>
    <dgm:cxn modelId="{A4FA3A59-73B5-4724-A40A-DE3DCD4137FB}" type="presParOf" srcId="{0A3A9FBE-F7C6-41D0-A2A8-F50B183ED97D}" destId="{8B1A1E44-0CA3-47B4-B36D-323702FD4456}" srcOrd="1" destOrd="0" presId="urn:microsoft.com/office/officeart/2005/8/layout/cycle5"/>
    <dgm:cxn modelId="{ED477524-961D-4827-B138-932EB9E42C40}" type="presParOf" srcId="{0A3A9FBE-F7C6-41D0-A2A8-F50B183ED97D}" destId="{47F33915-6B3B-401C-B50F-B22A754E2EF7}" srcOrd="2" destOrd="0" presId="urn:microsoft.com/office/officeart/2005/8/layout/cycle5"/>
    <dgm:cxn modelId="{E80896D6-6421-4585-88C2-1F2F96362222}" type="presParOf" srcId="{0A3A9FBE-F7C6-41D0-A2A8-F50B183ED97D}" destId="{28358C13-D8CC-4AD2-A7BF-1189D1A964E3}" srcOrd="3" destOrd="0" presId="urn:microsoft.com/office/officeart/2005/8/layout/cycle5"/>
    <dgm:cxn modelId="{5ECB4F9A-067E-4B9F-8A7E-1007ED474594}" type="presParOf" srcId="{0A3A9FBE-F7C6-41D0-A2A8-F50B183ED97D}" destId="{7A773DDB-9EA6-40D0-908C-5A4C420FC715}" srcOrd="4" destOrd="0" presId="urn:microsoft.com/office/officeart/2005/8/layout/cycle5"/>
    <dgm:cxn modelId="{6B5894B1-76B9-4EEA-A046-09DFBD2927C2}" type="presParOf" srcId="{0A3A9FBE-F7C6-41D0-A2A8-F50B183ED97D}" destId="{396D247C-7331-400F-88B3-FB5C75DEFBD2}" srcOrd="5" destOrd="0" presId="urn:microsoft.com/office/officeart/2005/8/layout/cycle5"/>
    <dgm:cxn modelId="{75C74462-E235-447A-8774-E21EAA89003E}" type="presParOf" srcId="{0A3A9FBE-F7C6-41D0-A2A8-F50B183ED97D}" destId="{E5B85177-67DC-46B9-9178-4FD74108A018}" srcOrd="6" destOrd="0" presId="urn:microsoft.com/office/officeart/2005/8/layout/cycle5"/>
    <dgm:cxn modelId="{98A0867B-A087-49D0-88A4-D71351926560}" type="presParOf" srcId="{0A3A9FBE-F7C6-41D0-A2A8-F50B183ED97D}" destId="{35D7A730-924C-49C3-A7BA-CD89FCBCE1AC}" srcOrd="7" destOrd="0" presId="urn:microsoft.com/office/officeart/2005/8/layout/cycle5"/>
    <dgm:cxn modelId="{25740292-D563-4797-AC90-4DE8D528C488}" type="presParOf" srcId="{0A3A9FBE-F7C6-41D0-A2A8-F50B183ED97D}" destId="{D2CA6A8E-22C6-4F9F-B88D-7C12E5956E50}" srcOrd="8" destOrd="0" presId="urn:microsoft.com/office/officeart/2005/8/layout/cycle5"/>
    <dgm:cxn modelId="{506D22AB-F42E-48E6-B6F8-F1B1304A1D1C}" type="presParOf" srcId="{0A3A9FBE-F7C6-41D0-A2A8-F50B183ED97D}" destId="{780DDDCB-B12F-428D-A586-90FD6F79F55C}" srcOrd="9" destOrd="0" presId="urn:microsoft.com/office/officeart/2005/8/layout/cycle5"/>
    <dgm:cxn modelId="{FE6F5AC0-9F28-48D3-9288-730328E85BC5}" type="presParOf" srcId="{0A3A9FBE-F7C6-41D0-A2A8-F50B183ED97D}" destId="{27501DD9-B23B-4A6C-B19F-BEDC210774CB}" srcOrd="10" destOrd="0" presId="urn:microsoft.com/office/officeart/2005/8/layout/cycle5"/>
    <dgm:cxn modelId="{76B74490-9B6A-4231-84F4-A7037E8D50BD}" type="presParOf" srcId="{0A3A9FBE-F7C6-41D0-A2A8-F50B183ED97D}" destId="{498F4E31-E423-4928-A28F-F71BD81A544F}" srcOrd="11" destOrd="0" presId="urn:microsoft.com/office/officeart/2005/8/layout/cycle5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E3A91-2E2F-4ED9-A28A-3DA97D5742E3}">
      <dsp:nvSpPr>
        <dsp:cNvPr id="0" name=""/>
        <dsp:cNvSpPr/>
      </dsp:nvSpPr>
      <dsp:spPr>
        <a:xfrm>
          <a:off x="3052279" y="1853"/>
          <a:ext cx="2421039" cy="10760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Planning</a:t>
          </a:r>
          <a:endParaRPr lang="en-US" sz="2400" kern="1200" dirty="0"/>
        </a:p>
      </dsp:txBody>
      <dsp:txXfrm>
        <a:off x="3104808" y="54382"/>
        <a:ext cx="2315981" cy="971003"/>
      </dsp:txXfrm>
    </dsp:sp>
    <dsp:sp modelId="{47F33915-6B3B-401C-B50F-B22A754E2EF7}">
      <dsp:nvSpPr>
        <dsp:cNvPr id="0" name=""/>
        <dsp:cNvSpPr/>
      </dsp:nvSpPr>
      <dsp:spPr>
        <a:xfrm>
          <a:off x="2486203" y="539884"/>
          <a:ext cx="3553191" cy="3553191"/>
        </a:xfrm>
        <a:custGeom>
          <a:avLst/>
          <a:gdLst/>
          <a:ahLst/>
          <a:cxnLst/>
          <a:rect l="0" t="0" r="0" b="0"/>
          <a:pathLst>
            <a:path>
              <a:moveTo>
                <a:pt x="3112730" y="605683"/>
              </a:moveTo>
              <a:arcTo wR="1776595" hR="1776595" stAng="19126232" swAng="1066877"/>
            </a:path>
          </a:pathLst>
        </a:custGeom>
        <a:noFill/>
        <a:ln w="63500" cap="flat" cmpd="sng" algn="ctr">
          <a:solidFill>
            <a:schemeClr val="tx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58C13-D8CC-4AD2-A7BF-1189D1A964E3}">
      <dsp:nvSpPr>
        <dsp:cNvPr id="0" name=""/>
        <dsp:cNvSpPr/>
      </dsp:nvSpPr>
      <dsp:spPr>
        <a:xfrm>
          <a:off x="4792661" y="1778449"/>
          <a:ext cx="2493466" cy="10760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Analysis</a:t>
          </a:r>
          <a:endParaRPr lang="en-US" sz="2400" kern="1200" dirty="0"/>
        </a:p>
      </dsp:txBody>
      <dsp:txXfrm>
        <a:off x="4845190" y="1830978"/>
        <a:ext cx="2388408" cy="971003"/>
      </dsp:txXfrm>
    </dsp:sp>
    <dsp:sp modelId="{396D247C-7331-400F-88B3-FB5C75DEFBD2}">
      <dsp:nvSpPr>
        <dsp:cNvPr id="0" name=""/>
        <dsp:cNvSpPr/>
      </dsp:nvSpPr>
      <dsp:spPr>
        <a:xfrm>
          <a:off x="2486203" y="539884"/>
          <a:ext cx="3553191" cy="3553191"/>
        </a:xfrm>
        <a:custGeom>
          <a:avLst/>
          <a:gdLst/>
          <a:ahLst/>
          <a:cxnLst/>
          <a:rect l="0" t="0" r="0" b="0"/>
          <a:pathLst>
            <a:path>
              <a:moveTo>
                <a:pt x="3398420" y="2501839"/>
              </a:moveTo>
              <a:arcTo wR="1776595" hR="1776595" stAng="1445587" swAng="1190320"/>
            </a:path>
          </a:pathLst>
        </a:custGeom>
        <a:noFill/>
        <a:ln w="63500" cap="flat" cmpd="sng" algn="ctr">
          <a:solidFill>
            <a:schemeClr val="tx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85177-67DC-46B9-9178-4FD74108A018}">
      <dsp:nvSpPr>
        <dsp:cNvPr id="0" name=""/>
        <dsp:cNvSpPr/>
      </dsp:nvSpPr>
      <dsp:spPr>
        <a:xfrm>
          <a:off x="3130269" y="3555045"/>
          <a:ext cx="2265060" cy="10760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Design</a:t>
          </a:r>
          <a:endParaRPr lang="en-US" sz="2400" kern="1200" dirty="0"/>
        </a:p>
      </dsp:txBody>
      <dsp:txXfrm>
        <a:off x="3182798" y="3607574"/>
        <a:ext cx="2160002" cy="971003"/>
      </dsp:txXfrm>
    </dsp:sp>
    <dsp:sp modelId="{D2CA6A8E-22C6-4F9F-B88D-7C12E5956E50}">
      <dsp:nvSpPr>
        <dsp:cNvPr id="0" name=""/>
        <dsp:cNvSpPr/>
      </dsp:nvSpPr>
      <dsp:spPr>
        <a:xfrm>
          <a:off x="2486203" y="539884"/>
          <a:ext cx="3553191" cy="3553191"/>
        </a:xfrm>
        <a:custGeom>
          <a:avLst/>
          <a:gdLst/>
          <a:ahLst/>
          <a:cxnLst/>
          <a:rect l="0" t="0" r="0" b="0"/>
          <a:pathLst>
            <a:path>
              <a:moveTo>
                <a:pt x="497151" y="3009200"/>
              </a:moveTo>
              <a:arcTo wR="1776595" hR="1776595" stAng="8164093" swAng="1190320"/>
            </a:path>
          </a:pathLst>
        </a:custGeom>
        <a:noFill/>
        <a:ln w="63500" cap="flat" cmpd="sng" algn="ctr">
          <a:solidFill>
            <a:schemeClr val="tx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DDDCB-B12F-428D-A586-90FD6F79F55C}">
      <dsp:nvSpPr>
        <dsp:cNvPr id="0" name=""/>
        <dsp:cNvSpPr/>
      </dsp:nvSpPr>
      <dsp:spPr>
        <a:xfrm>
          <a:off x="1158260" y="1778449"/>
          <a:ext cx="2655885" cy="10760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Implementation</a:t>
          </a:r>
          <a:endParaRPr lang="en-US" sz="2400" kern="1200" dirty="0"/>
        </a:p>
      </dsp:txBody>
      <dsp:txXfrm>
        <a:off x="1210789" y="1830978"/>
        <a:ext cx="2550827" cy="971003"/>
      </dsp:txXfrm>
    </dsp:sp>
    <dsp:sp modelId="{498F4E31-E423-4928-A28F-F71BD81A544F}">
      <dsp:nvSpPr>
        <dsp:cNvPr id="0" name=""/>
        <dsp:cNvSpPr/>
      </dsp:nvSpPr>
      <dsp:spPr>
        <a:xfrm>
          <a:off x="2486203" y="539884"/>
          <a:ext cx="3553191" cy="3553191"/>
        </a:xfrm>
        <a:custGeom>
          <a:avLst/>
          <a:gdLst/>
          <a:ahLst/>
          <a:cxnLst/>
          <a:rect l="0" t="0" r="0" b="0"/>
          <a:pathLst>
            <a:path>
              <a:moveTo>
                <a:pt x="146710" y="1069653"/>
              </a:moveTo>
              <a:arcTo wR="1776595" hR="1776595" stAng="12206891" swAng="1066877"/>
            </a:path>
          </a:pathLst>
        </a:custGeom>
        <a:noFill/>
        <a:ln w="63500" cap="flat" cmpd="sng" algn="ctr">
          <a:solidFill>
            <a:schemeClr val="tx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FFC3CF9-6B93-4ABB-8E72-A8093B805B9F}" type="datetime1">
              <a:rPr lang="es-ES" altLang="en-US"/>
              <a:pPr/>
              <a:t>1/12/17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96913"/>
            <a:ext cx="45751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BECA398-1778-4FB9-ABE1-140DE88935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30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7" charset="-128"/>
        <a:cs typeface="ＭＳ Ｐゴシック" pitchFamily="-107" charset="-128"/>
      </a:defRPr>
    </a:lvl1pPr>
    <a:lvl2pPr marL="4826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65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4493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9319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416531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06F8B16-5AF6-4961-88E0-1A5542324C21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362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2F0545-600F-404A-AB75-274544CA47EC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13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C15E6-FCA7-B84A-8A9C-A725711E173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3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C15E6-FCA7-B84A-8A9C-A725711E173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0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06F8B16-5AF6-4961-88E0-1A5542324C21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362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06F8B16-5AF6-4961-88E0-1A5542324C21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362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6BE6854-E5E7-45C0-BBDF-26BE0010ECD2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07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38AF399-FBD6-416F-8713-2003C2CF96FF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81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126C3E2-AFE7-46E4-9585-CDBBAA01B46D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703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altLang="en-US" sz="1200" smtClean="0"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22E0C3C-2480-46EB-837C-C2A0CFCE1EC7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61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2F0545-600F-404A-AB75-274544CA47EC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13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2F0545-600F-404A-AB75-274544CA47EC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1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5413" y="1381125"/>
            <a:ext cx="6810375" cy="3363913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lIns="96661" tIns="48331" rIns="96661" bIns="48331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113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None/>
            </a:pPr>
            <a:endParaRPr lang="en-US" altLang="en-US" sz="3400">
              <a:solidFill>
                <a:srgbClr val="595959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067" y="1625600"/>
            <a:ext cx="6823066" cy="1839858"/>
          </a:xfrm>
        </p:spPr>
        <p:txBody>
          <a:bodyPr rtlCol="0">
            <a:noAutofit/>
          </a:bodyPr>
          <a:lstStyle>
            <a:lvl1pPr marL="0" indent="0" algn="ctr" defTabSz="966612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900" kern="1200">
                <a:solidFill>
                  <a:schemeClr val="accent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068" y="3518947"/>
            <a:ext cx="6823067" cy="977750"/>
          </a:xfrm>
        </p:spPr>
        <p:txBody>
          <a:bodyPr rtlCol="0">
            <a:normAutofit/>
          </a:bodyPr>
          <a:lstStyle>
            <a:lvl1pPr marL="0" indent="0" algn="ctr" defTabSz="966612" rtl="0" eaLnBrk="1" latinLnBrk="0" hangingPunct="1">
              <a:spcBef>
                <a:spcPts val="317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6106C898-AA7B-492A-8B4F-A63CD3F3E64E}" type="datetime1">
              <a:rPr lang="en-US" altLang="en-US" smtClean="0"/>
              <a:pPr/>
              <a:t>1/12/17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8AD97B01-C9B7-4B5D-B6ED-17F42655E1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49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69" y="652663"/>
            <a:ext cx="4283522" cy="1239520"/>
          </a:xfrm>
        </p:spPr>
        <p:txBody>
          <a:bodyPr/>
          <a:lstStyle>
            <a:lvl1pPr algn="ctr">
              <a:defRPr sz="3800" b="0">
                <a:latin typeface="Times New Roman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069" y="1907046"/>
            <a:ext cx="4283522" cy="3968162"/>
          </a:xfrm>
        </p:spPr>
        <p:txBody>
          <a:bodyPr>
            <a:normAutofit/>
          </a:bodyPr>
          <a:lstStyle>
            <a:lvl1pPr marL="0" indent="0" algn="ctr">
              <a:buNone/>
              <a:defRPr sz="1900">
                <a:latin typeface="Times New Roman"/>
                <a:cs typeface="Times New Roman"/>
              </a:defRPr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345148" y="383352"/>
            <a:ext cx="3840480" cy="5672615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66612" rtl="0" eaLnBrk="1" latinLnBrk="0" hangingPunct="1">
              <a:spcBef>
                <a:spcPts val="2114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4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40EE0290-BD39-414C-9E42-E75983210798}" type="datetime1">
              <a:rPr lang="es-ES" altLang="en-US" smtClean="0"/>
              <a:pPr/>
              <a:t>1/12/17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9663D999-7CCB-48B0-9FA9-B61832CA31D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31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56B461-0E56-4DB4-9DAB-50B90751ECAF}" type="datetime1">
              <a:rPr lang="es-ES" altLang="en-US"/>
              <a:pPr/>
              <a:t>1/12/17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92BB70-B263-4C7E-8237-F56AB28CB9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745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38282" y="392854"/>
            <a:ext cx="1600200" cy="5946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738" y="392854"/>
            <a:ext cx="7024212" cy="5946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C764C7-BAB3-4842-A11A-041C54898EFE}" type="datetime1">
              <a:rPr lang="es-ES" altLang="en-US"/>
              <a:pPr/>
              <a:t>1/12/17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B4E4CA-2C78-430F-A1D3-521D08991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74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0269AA-9243-4F84-A4E7-46F66E734155}" type="datetime1">
              <a:rPr lang="es-ES" altLang="en-US"/>
              <a:pPr/>
              <a:t>1/12/17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5DD502-CB29-4A75-B7AF-7A2C3F67A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44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716" y="3576321"/>
            <a:ext cx="8837771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716" y="5089098"/>
            <a:ext cx="8837771" cy="1037516"/>
          </a:xfrm>
        </p:spPr>
        <p:txBody>
          <a:bodyPr>
            <a:normAutofit/>
          </a:bodyPr>
          <a:lstStyle>
            <a:lvl1pPr marL="0" indent="0" algn="ctr">
              <a:spcBef>
                <a:spcPts val="317"/>
              </a:spcBef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89529" y="387774"/>
            <a:ext cx="8822142" cy="3025986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01B155-623C-42F6-B8B1-E3FCA27420D0}" type="datetime1">
              <a:rPr lang="en-US" altLang="en-US"/>
              <a:pPr/>
              <a:t>1/12/17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9F3304-0373-4293-B727-947BA75096A1}" type="slidenum">
              <a:rPr lang="en-US" altLang="en-US"/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91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39" y="2563354"/>
            <a:ext cx="8459391" cy="1452880"/>
          </a:xfrm>
        </p:spPr>
        <p:txBody>
          <a:bodyPr/>
          <a:lstStyle>
            <a:lvl1pPr algn="ctr">
              <a:defRPr sz="49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739" y="3985073"/>
            <a:ext cx="8459391" cy="1600199"/>
          </a:xfrm>
        </p:spPr>
        <p:txBody>
          <a:bodyPr>
            <a:normAutofit/>
          </a:bodyPr>
          <a:lstStyle>
            <a:lvl1pPr marL="0" indent="0" algn="ctr">
              <a:spcBef>
                <a:spcPts val="317"/>
              </a:spcBef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1BD01E-B4F5-4331-A16B-C1AF038C30D9}" type="datetime1">
              <a:rPr lang="es-ES" altLang="en-US"/>
              <a:pPr/>
              <a:t>1/12/17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8317D8-B9C8-48EE-8322-AD34E49DE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63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39" y="114748"/>
            <a:ext cx="8444390" cy="14260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739" y="1706881"/>
            <a:ext cx="4032504" cy="4632960"/>
          </a:xfrm>
        </p:spPr>
        <p:txBody>
          <a:bodyPr>
            <a:normAutofit/>
          </a:bodyPr>
          <a:lstStyle>
            <a:lvl1pPr>
              <a:spcBef>
                <a:spcPts val="1691"/>
              </a:spcBef>
              <a:defRPr sz="21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8625" y="1706881"/>
            <a:ext cx="4032504" cy="4632960"/>
          </a:xfrm>
        </p:spPr>
        <p:txBody>
          <a:bodyPr>
            <a:normAutofit/>
          </a:bodyPr>
          <a:lstStyle>
            <a:lvl1pPr>
              <a:spcBef>
                <a:spcPts val="1691"/>
              </a:spcBef>
              <a:defRPr sz="21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48AFD3-3B94-4A63-9DED-307AD8D36098}" type="datetime1">
              <a:rPr lang="es-ES" altLang="en-US"/>
              <a:pPr/>
              <a:t>1/12/17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805A71-B542-40C4-8A70-B2C35D4717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96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38" y="114748"/>
            <a:ext cx="8444390" cy="142608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738" y="1550106"/>
            <a:ext cx="4032504" cy="800946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738" y="2503910"/>
            <a:ext cx="4032504" cy="3835931"/>
          </a:xfrm>
        </p:spPr>
        <p:txBody>
          <a:bodyPr>
            <a:normAutofit/>
          </a:bodyPr>
          <a:lstStyle>
            <a:lvl1pPr>
              <a:spcBef>
                <a:spcPts val="1691"/>
              </a:spcBef>
              <a:defRPr sz="21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8624" y="1550106"/>
            <a:ext cx="4032504" cy="800946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8624" y="2503910"/>
            <a:ext cx="4032504" cy="3835931"/>
          </a:xfrm>
        </p:spPr>
        <p:txBody>
          <a:bodyPr>
            <a:normAutofit/>
          </a:bodyPr>
          <a:lstStyle>
            <a:lvl1pPr>
              <a:spcBef>
                <a:spcPts val="1691"/>
              </a:spcBef>
              <a:defRPr sz="21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177C41-2ADD-4DFE-B755-C5B22B2EB00A}" type="datetime1">
              <a:rPr lang="es-ES" altLang="en-US"/>
              <a:pPr/>
              <a:t>1/12/17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B19973-30FE-4422-AC0C-264EE1A02A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59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EBD7D4-78B4-4269-A942-E122BC3D2FD3}" type="datetime1">
              <a:rPr lang="es-ES" altLang="en-US"/>
              <a:pPr/>
              <a:t>1/12/17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F524F2-2F74-43D8-BD53-2B40E7CB7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15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711658-2367-4665-AC7E-8B36BC5ABE3B}" type="datetime1">
              <a:rPr lang="es-ES" altLang="en-US"/>
              <a:pPr/>
              <a:t>1/12/17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A3D60D-3E5A-4F10-B17D-CC393D18E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30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69" y="652663"/>
            <a:ext cx="4032504" cy="1239520"/>
          </a:xfrm>
        </p:spPr>
        <p:txBody>
          <a:bodyPr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965" y="392853"/>
            <a:ext cx="4032504" cy="5946987"/>
          </a:xfrm>
        </p:spPr>
        <p:txBody>
          <a:bodyPr>
            <a:normAutofit/>
          </a:bodyPr>
          <a:lstStyle>
            <a:lvl1pPr>
              <a:spcBef>
                <a:spcPts val="2114"/>
              </a:spcBef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069" y="1907046"/>
            <a:ext cx="4032504" cy="3968162"/>
          </a:xfrm>
        </p:spPr>
        <p:txBody>
          <a:bodyPr>
            <a:normAutofit/>
          </a:bodyPr>
          <a:lstStyle>
            <a:lvl1pPr marL="0" indent="0" algn="ctr">
              <a:buNone/>
              <a:defRPr sz="19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E6A64C-1E16-402B-A5F4-A497270ECAD2}" type="datetime1">
              <a:rPr lang="es-ES" altLang="en-US"/>
              <a:pPr/>
              <a:t>1/12/17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3E2B04-F35C-4A16-A7A9-A7598A346E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78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6263" y="115888"/>
            <a:ext cx="8445500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6263" y="1706563"/>
            <a:ext cx="8445500" cy="463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6" descr="wiley_log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6664325"/>
            <a:ext cx="3794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879475" y="6667500"/>
            <a:ext cx="6961188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Times New Roman"/>
                <a:ea typeface="ＭＳ Ｐゴシック" charset="-128"/>
                <a:cs typeface="Times New Roman"/>
              </a:rPr>
              <a:t>PowerPoint Presentation for Dennis, Wixom, &amp; Tegarden </a:t>
            </a:r>
            <a:r>
              <a:rPr lang="en-US" sz="1100" i="1" dirty="0">
                <a:latin typeface="Times New Roman"/>
                <a:ea typeface="ＭＳ Ｐゴシック" charset="-128"/>
                <a:cs typeface="Times New Roman"/>
              </a:rPr>
              <a:t>Systems Analysis and Design with UML,</a:t>
            </a:r>
            <a:r>
              <a:rPr lang="en-US" sz="1100" i="1" dirty="0" smtClean="0">
                <a:latin typeface="Times New Roman"/>
                <a:ea typeface="ＭＳ Ｐゴシック" charset="-128"/>
                <a:cs typeface="Times New Roman"/>
              </a:rPr>
              <a:t> 5th </a:t>
            </a:r>
            <a:r>
              <a:rPr lang="en-US" sz="1100" i="1" dirty="0">
                <a:latin typeface="Times New Roman"/>
                <a:ea typeface="ＭＳ Ｐゴシック" charset="-128"/>
                <a:cs typeface="Times New Roman"/>
              </a:rPr>
              <a:t>Edition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Times New Roman"/>
                <a:ea typeface="ＭＳ Ｐゴシック" charset="-128"/>
                <a:cs typeface="Times New Roman"/>
              </a:rPr>
              <a:t>Copyright © </a:t>
            </a:r>
            <a:r>
              <a:rPr lang="en-US" sz="1000" dirty="0" smtClean="0">
                <a:latin typeface="Times New Roman"/>
                <a:ea typeface="ＭＳ Ｐゴシック" charset="-128"/>
                <a:cs typeface="Times New Roman"/>
              </a:rPr>
              <a:t>2015 </a:t>
            </a:r>
            <a:r>
              <a:rPr lang="en-US" sz="1000" dirty="0">
                <a:latin typeface="Times New Roman"/>
                <a:ea typeface="ＭＳ Ｐゴシック" charset="-128"/>
                <a:cs typeface="Times New Roman"/>
              </a:rPr>
              <a:t>John Wiley &amp; Sons, Inc.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accent1"/>
          </a:solidFill>
          <a:latin typeface="Times New Roman"/>
          <a:ea typeface="ＭＳ Ｐゴシック" pitchFamily="-107" charset="-128"/>
          <a:cs typeface="Times New Roman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5pPr>
      <a:lvl6pPr marL="483306" algn="ctr" rtl="0" fontAlgn="base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6pPr>
      <a:lvl7pPr marL="966612" algn="ctr" rtl="0" fontAlgn="base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7pPr>
      <a:lvl8pPr marL="1449918" algn="ctr" rtl="0" fontAlgn="base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8pPr>
      <a:lvl9pPr marL="1933224" algn="ctr" rtl="0" fontAlgn="base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68300" indent="-368300" algn="l" rtl="0" eaLnBrk="0" fontAlgn="base" hangingPunct="0">
        <a:spcBef>
          <a:spcPts val="2113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25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1pPr>
      <a:lvl2pPr marL="723900" indent="-355600" algn="l" rtl="0" eaLnBrk="0" fontAlgn="base" hangingPunct="0">
        <a:spcBef>
          <a:spcPts val="638"/>
        </a:spcBef>
        <a:spcAft>
          <a:spcPct val="0"/>
        </a:spcAft>
        <a:buClr>
          <a:srgbClr val="215D77"/>
        </a:buClr>
        <a:buSzPct val="110000"/>
        <a:buFont typeface="Wingdings 2" panose="05020102010507070707" pitchFamily="18" charset="2"/>
        <a:buChar char=""/>
        <a:defRPr sz="23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2pPr>
      <a:lvl3pPr marL="1022350" indent="-298450" algn="l" rtl="0" eaLnBrk="0" fontAlgn="base" hangingPunct="0">
        <a:spcBef>
          <a:spcPts val="638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21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3pPr>
      <a:lvl4pPr marL="1335088" indent="-311150" algn="l" rtl="0" eaLnBrk="0" fontAlgn="base" hangingPunct="0">
        <a:spcBef>
          <a:spcPts val="638"/>
        </a:spcBef>
        <a:spcAft>
          <a:spcPct val="0"/>
        </a:spcAft>
        <a:buClr>
          <a:srgbClr val="215D77"/>
        </a:buClr>
        <a:buSzPct val="110000"/>
        <a:buFont typeface="Wingdings 2" panose="05020102010507070707" pitchFamily="18" charset="2"/>
        <a:buChar char=""/>
        <a:defRPr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4pPr>
      <a:lvl5pPr marL="1633538" indent="-298450" algn="l" rtl="0" eaLnBrk="0" fontAlgn="base" hangingPunct="0">
        <a:spcBef>
          <a:spcPts val="638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05000"/>
            <a:ext cx="6823075" cy="233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TIM 58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More on Chapter 1:</a:t>
            </a:r>
            <a:br>
              <a:rPr lang="en-US" dirty="0" smtClean="0"/>
            </a:br>
            <a:r>
              <a:rPr lang="en-US" dirty="0" smtClean="0"/>
              <a:t>Introduction to Systems</a:t>
            </a:r>
            <a:br>
              <a:rPr lang="en-US" dirty="0" smtClean="0"/>
            </a:br>
            <a:r>
              <a:rPr lang="en-US" dirty="0" smtClean="0"/>
              <a:t>Analysis and Design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445500" cy="142557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Object-Oriented </a:t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r>
              <a:rPr lang="en-US" altLang="en-US" smtClean="0">
                <a:ea typeface="ＭＳ Ｐゴシック" panose="020B0600070205080204" pitchFamily="34" charset="-128"/>
              </a:rPr>
              <a:t>Systems Analysis &amp; Design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457325" y="2117725"/>
            <a:ext cx="7904163" cy="39020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Attempts to balance data and process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Utilizes the Unified Modeling Language (UML) and the Unified Process 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Characteristics of OOAD: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Use-case Driven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Architecture Centric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Iterative and Incremental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Object-Oriented Systems Analysis &amp; Design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 dirty="0" smtClean="0">
                <a:ea typeface="ＭＳ Ｐゴシック" panose="020B0600070205080204" pitchFamily="34" charset="-128"/>
              </a:rPr>
              <a:t>Use-case driven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Use-cases define the behavior of a system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Each use-case focuses on one business process</a:t>
            </a:r>
          </a:p>
          <a:p>
            <a:r>
              <a:rPr lang="en-US" altLang="en-US" sz="3000" dirty="0" smtClean="0">
                <a:ea typeface="ＭＳ Ｐゴシック" panose="020B0600070205080204" pitchFamily="34" charset="-128"/>
              </a:rPr>
              <a:t>Architecture centric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Functional (external) view: focuses on the user’s perspective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Static (structural) view: focuses on attributes, methods, classes &amp; relationships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Dynamic (behavioral) view: focuses on messages between classes and resulting behaviors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Object-Oriented Systems Analysis &amp; Design (cont.)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 dirty="0" smtClean="0">
                <a:ea typeface="ＭＳ Ｐゴシック" panose="020B0600070205080204" pitchFamily="34" charset="-128"/>
              </a:rPr>
              <a:t>Iterative &amp; incremental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Undergoes continuous testing &amp; refinement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The analyst understands the system better over time</a:t>
            </a:r>
          </a:p>
          <a:p>
            <a:r>
              <a:rPr lang="en-US" altLang="en-US" sz="3000" dirty="0" smtClean="0">
                <a:ea typeface="ＭＳ Ｐゴシック" panose="020B0600070205080204" pitchFamily="34" charset="-128"/>
              </a:rPr>
              <a:t>Benefits of OOSAD</a:t>
            </a:r>
          </a:p>
          <a:p>
            <a:pPr lvl="1"/>
            <a:r>
              <a:rPr lang="en-US" altLang="en-US" sz="2500" dirty="0" smtClean="0">
                <a:ea typeface="ＭＳ Ｐゴシック" panose="020B0600070205080204" pitchFamily="34" charset="-128"/>
              </a:rPr>
              <a:t>Break a complex system into smaller, more manageable modules</a:t>
            </a:r>
          </a:p>
          <a:p>
            <a:pPr lvl="1"/>
            <a:r>
              <a:rPr lang="en-US" altLang="en-US" sz="2500" dirty="0" smtClean="0">
                <a:ea typeface="ＭＳ Ｐゴシック" panose="020B0600070205080204" pitchFamily="34" charset="-128"/>
              </a:rPr>
              <a:t>Work on modules individually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Unified Process Phases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sz="3000" dirty="0" smtClean="0">
                <a:ea typeface="ＭＳ Ｐゴシック" panose="020B0600070205080204" pitchFamily="34" charset="-128"/>
              </a:rPr>
              <a:t>Inception</a:t>
            </a:r>
          </a:p>
          <a:p>
            <a:pPr lvl="1" eaLnBrk="1" hangingPunct="1"/>
            <a:r>
              <a:rPr lang="en-US" altLang="en-US" sz="2500" dirty="0" smtClean="0">
                <a:ea typeface="ＭＳ Ｐゴシック" panose="020B0600070205080204" pitchFamily="34" charset="-128"/>
              </a:rPr>
              <a:t>Feasibility analyses performed</a:t>
            </a:r>
          </a:p>
          <a:p>
            <a:pPr lvl="1" eaLnBrk="1" hangingPunct="1"/>
            <a:r>
              <a:rPr lang="en-US" altLang="en-US" sz="2500" dirty="0" smtClean="0">
                <a:ea typeface="ＭＳ Ｐゴシック" panose="020B0600070205080204" pitchFamily="34" charset="-128"/>
              </a:rPr>
              <a:t>Workflows vary but focus is on business modeling &amp; requirements gathering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Elaboration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500" dirty="0" smtClean="0">
                <a:ea typeface="ＭＳ Ｐゴシック" panose="020B0600070205080204" pitchFamily="34" charset="-128"/>
              </a:rPr>
              <a:t>Heavy focus on analysis &amp; design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500" dirty="0" smtClean="0">
                <a:ea typeface="ＭＳ Ｐゴシック" panose="020B0600070205080204" pitchFamily="34" charset="-128"/>
              </a:rPr>
              <a:t>Other workflows may be included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Construction: Focus on programming (implementation)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Transition--Focus on testing &amp; deployment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445500" cy="14255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CONSUMER ELECTRONICS DISCUSSION QUESTIONS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4114800"/>
            <a:ext cx="8445500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accent1"/>
                </a:solidFill>
                <a:latin typeface="Times New Roman"/>
                <a:ea typeface="ＭＳ Ｐゴシック" pitchFamily="-107" charset="-128"/>
                <a:cs typeface="Times New Roman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83306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6pPr>
            <a:lvl7pPr marL="966612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7pPr>
            <a:lvl8pPr marL="1449918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8pPr>
            <a:lvl9pPr marL="1933224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9pPr>
          </a:lstStyle>
          <a:p>
            <a:pPr marL="571500" indent="-571500" algn="l" eaLnBrk="1" hangingPunct="1">
              <a:buFontTx/>
              <a:buChar char="-"/>
            </a:pPr>
            <a:r>
              <a:rPr lang="en-US" altLang="en-US" sz="3600" dirty="0" smtClean="0">
                <a:ea typeface="ＭＳ Ｐゴシック" panose="020B0600070205080204" pitchFamily="34" charset="-128"/>
              </a:rPr>
              <a:t>What data helps a consumer electronics firm stay competitive?</a:t>
            </a:r>
          </a:p>
          <a:p>
            <a:pPr marL="571500" indent="-571500" algn="l" eaLnBrk="1" hangingPunct="1">
              <a:buFontTx/>
              <a:buChar char="-"/>
            </a:pPr>
            <a:endParaRPr lang="en-US" altLang="en-US" sz="3600" dirty="0">
              <a:ea typeface="ＭＳ Ｐゴシック" panose="020B0600070205080204" pitchFamily="34" charset="-128"/>
            </a:endParaRPr>
          </a:p>
          <a:p>
            <a:pPr marL="571500" indent="-571500" algn="l" eaLnBrk="1" hangingPunct="1">
              <a:buFontTx/>
              <a:buChar char="-"/>
            </a:pPr>
            <a:r>
              <a:rPr lang="en-US" altLang="en-US" sz="3600" dirty="0" smtClean="0">
                <a:ea typeface="ＭＳ Ｐゴシック" panose="020B0600070205080204" pitchFamily="34" charset="-128"/>
              </a:rPr>
              <a:t>How should companies gather and utilize the data?  That is, what is their </a:t>
            </a:r>
            <a:r>
              <a:rPr lang="en-US" altLang="en-US" sz="3600" i="1" dirty="0" smtClean="0">
                <a:ea typeface="ＭＳ Ｐゴシック" panose="020B0600070205080204" pitchFamily="34" charset="-128"/>
              </a:rPr>
              <a:t>strategy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0321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445500" cy="14255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WATER DEPARTMENT DISCUSSION QUESTIONS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4953000"/>
            <a:ext cx="8445500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accent1"/>
                </a:solidFill>
                <a:latin typeface="Times New Roman"/>
                <a:ea typeface="ＭＳ Ｐゴシック" pitchFamily="-107" charset="-128"/>
                <a:cs typeface="Times New Roman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83306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6pPr>
            <a:lvl7pPr marL="966612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7pPr>
            <a:lvl8pPr marL="1449918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8pPr>
            <a:lvl9pPr marL="1933224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9pPr>
          </a:lstStyle>
          <a:p>
            <a:pPr marL="571500" indent="-571500" algn="l" eaLnBrk="1" hangingPunct="1">
              <a:buFontTx/>
              <a:buChar char="-"/>
            </a:pPr>
            <a:r>
              <a:rPr lang="en-US" altLang="en-US" sz="3600" dirty="0" smtClean="0">
                <a:ea typeface="ＭＳ Ｐゴシック" panose="020B0600070205080204" pitchFamily="34" charset="-128"/>
              </a:rPr>
              <a:t>What are the information needs given the current water crisis?</a:t>
            </a:r>
          </a:p>
          <a:p>
            <a:pPr marL="571500" indent="-571500" algn="l" eaLnBrk="1" hangingPunct="1">
              <a:buFontTx/>
              <a:buChar char="-"/>
            </a:pPr>
            <a:endParaRPr lang="en-US" altLang="en-US" sz="3600" dirty="0">
              <a:ea typeface="ＭＳ Ｐゴシック" panose="020B0600070205080204" pitchFamily="34" charset="-128"/>
            </a:endParaRPr>
          </a:p>
          <a:p>
            <a:pPr marL="571500" indent="-571500" algn="l" eaLnBrk="1" hangingPunct="1">
              <a:buFontTx/>
              <a:buChar char="-"/>
            </a:pPr>
            <a:r>
              <a:rPr lang="en-US" altLang="en-US" sz="3600" dirty="0" smtClean="0">
                <a:ea typeface="ＭＳ Ｐゴシック" panose="020B0600070205080204" pitchFamily="34" charset="-128"/>
              </a:rPr>
              <a:t>What should a water agency do well before the emergency to be prepared to meet the emergency communication needs?</a:t>
            </a:r>
          </a:p>
        </p:txBody>
      </p:sp>
    </p:spTree>
    <p:extLst>
      <p:ext uri="{BB962C8B-B14F-4D97-AF65-F5344CB8AC3E}">
        <p14:creationId xmlns:p14="http://schemas.microsoft.com/office/powerpoint/2010/main" val="39807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0190" y="1869440"/>
            <a:ext cx="6560820" cy="178816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700" dirty="0"/>
              <a:t>Chapter 2:</a:t>
            </a:r>
            <a:br>
              <a:rPr lang="en-US" sz="4700" dirty="0"/>
            </a:br>
            <a:r>
              <a:rPr lang="en-US" sz="4700" dirty="0"/>
              <a:t>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241125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115889"/>
            <a:ext cx="8445500" cy="874712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Unified Process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246" t="28652" r="28327" b="14416"/>
          <a:stretch/>
        </p:blipFill>
        <p:spPr>
          <a:xfrm>
            <a:off x="1524000" y="1092892"/>
            <a:ext cx="7293769" cy="538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33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040130" y="325120"/>
            <a:ext cx="7600950" cy="877824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40080" y="1300480"/>
            <a:ext cx="8401050" cy="544576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34"/>
              </a:spcBef>
            </a:pPr>
            <a:r>
              <a:rPr lang="en-US" dirty="0" smtClean="0"/>
              <a:t>Link information systems to business needs</a:t>
            </a:r>
          </a:p>
          <a:p>
            <a:pPr>
              <a:spcBef>
                <a:spcPts val="634"/>
              </a:spcBef>
            </a:pPr>
            <a:r>
              <a:rPr lang="en-US" dirty="0" smtClean="0"/>
              <a:t>Learn how to create a system request</a:t>
            </a:r>
          </a:p>
          <a:p>
            <a:pPr>
              <a:spcBef>
                <a:spcPts val="634"/>
              </a:spcBef>
            </a:pPr>
            <a:r>
              <a:rPr lang="en-US" dirty="0" smtClean="0"/>
              <a:t>Understand system feasibility</a:t>
            </a:r>
          </a:p>
          <a:p>
            <a:pPr>
              <a:spcBef>
                <a:spcPts val="634"/>
              </a:spcBef>
            </a:pPr>
            <a:r>
              <a:rPr lang="en-US" dirty="0" smtClean="0"/>
              <a:t>Learn how to perform </a:t>
            </a:r>
            <a:r>
              <a:rPr lang="en-US" dirty="0"/>
              <a:t>a feasibility </a:t>
            </a:r>
            <a:r>
              <a:rPr lang="en-US" dirty="0" smtClean="0"/>
              <a:t>analysis</a:t>
            </a:r>
          </a:p>
          <a:p>
            <a:pPr>
              <a:spcBef>
                <a:spcPts val="634"/>
              </a:spcBef>
            </a:pPr>
            <a:r>
              <a:rPr lang="en-US" dirty="0" smtClean="0"/>
              <a:t>Understand </a:t>
            </a:r>
            <a:r>
              <a:rPr lang="en-US" dirty="0"/>
              <a:t>how</a:t>
            </a:r>
            <a:r>
              <a:rPr lang="en-US" dirty="0" smtClean="0"/>
              <a:t> to select a project</a:t>
            </a:r>
          </a:p>
          <a:p>
            <a:pPr>
              <a:spcBef>
                <a:spcPts val="634"/>
              </a:spcBef>
            </a:pPr>
            <a:r>
              <a:rPr lang="en-US" dirty="0" smtClean="0"/>
              <a:t>Become familiar with work breakdown structure, Gantt charts &amp; network diagrams</a:t>
            </a:r>
          </a:p>
          <a:p>
            <a:pPr>
              <a:spcBef>
                <a:spcPts val="634"/>
              </a:spcBef>
            </a:pPr>
            <a:r>
              <a:rPr lang="en-US" dirty="0" smtClean="0"/>
              <a:t>Become familiar with use-case driven effort estimation</a:t>
            </a:r>
          </a:p>
          <a:p>
            <a:pPr>
              <a:spcBef>
                <a:spcPts val="634"/>
              </a:spcBef>
            </a:pPr>
            <a:r>
              <a:rPr lang="en-US" dirty="0" smtClean="0"/>
              <a:t>Learn how to create an interactive project </a:t>
            </a:r>
            <a:r>
              <a:rPr lang="en-US" dirty="0" err="1" smtClean="0"/>
              <a:t>workplan</a:t>
            </a:r>
            <a:endParaRPr lang="en-US" dirty="0" smtClean="0"/>
          </a:p>
          <a:p>
            <a:pPr>
              <a:spcBef>
                <a:spcPts val="634"/>
              </a:spcBef>
            </a:pPr>
            <a:r>
              <a:rPr lang="en-US" dirty="0" smtClean="0"/>
              <a:t>Learn how to manage the scope, refine estimates and manage the risk of a project</a:t>
            </a:r>
          </a:p>
          <a:p>
            <a:pPr>
              <a:spcBef>
                <a:spcPts val="634"/>
              </a:spcBef>
            </a:pPr>
            <a:r>
              <a:rPr lang="en-US" dirty="0" smtClean="0"/>
              <a:t>Become familiar with how to staff a project</a:t>
            </a:r>
          </a:p>
          <a:p>
            <a:pPr>
              <a:spcBef>
                <a:spcPts val="634"/>
              </a:spcBef>
            </a:pPr>
            <a:r>
              <a:rPr lang="en-US" dirty="0" smtClean="0"/>
              <a:t>Learn how the environment and infrastructure workflows interact with the project management workflow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6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115889"/>
            <a:ext cx="8445500" cy="102203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137921"/>
            <a:ext cx="8445500" cy="5283199"/>
          </a:xfrm>
        </p:spPr>
        <p:txBody>
          <a:bodyPr/>
          <a:lstStyle/>
          <a:p>
            <a:pPr>
              <a:spcBef>
                <a:spcPts val="634"/>
              </a:spcBef>
            </a:pPr>
            <a:r>
              <a:rPr lang="en-US" dirty="0" smtClean="0"/>
              <a:t>Project Management is the process of planning and controlling system development within a specified time at a minimum cost with the right functionality</a:t>
            </a:r>
          </a:p>
          <a:p>
            <a:pPr>
              <a:spcBef>
                <a:spcPts val="634"/>
              </a:spcBef>
            </a:pPr>
            <a:r>
              <a:rPr lang="en-US" dirty="0" smtClean="0"/>
              <a:t>A project is a set of activities with a specified beginning and end point meant to create a system that brings value to the business</a:t>
            </a:r>
          </a:p>
          <a:p>
            <a:pPr>
              <a:spcBef>
                <a:spcPts val="634"/>
              </a:spcBef>
            </a:pPr>
            <a:r>
              <a:rPr lang="en-US" dirty="0" smtClean="0"/>
              <a:t>Project Managers monitor and control all tasks and roles that need to be coordinated</a:t>
            </a:r>
          </a:p>
          <a:p>
            <a:pPr>
              <a:spcBef>
                <a:spcPts val="634"/>
              </a:spcBef>
            </a:pPr>
            <a:r>
              <a:rPr lang="en-US" dirty="0" smtClean="0"/>
              <a:t>Inception phase: generate a system request based on a business need or opportunity</a:t>
            </a:r>
          </a:p>
          <a:p>
            <a:pPr>
              <a:spcBef>
                <a:spcPts val="634"/>
              </a:spcBef>
            </a:pPr>
            <a:r>
              <a:rPr lang="en-US" dirty="0" smtClean="0"/>
              <a:t>Perform a feasibility analysis; revise the system request</a:t>
            </a:r>
          </a:p>
          <a:p>
            <a:pPr>
              <a:spcBef>
                <a:spcPts val="634"/>
              </a:spcBef>
            </a:pPr>
            <a:r>
              <a:rPr lang="en-US" dirty="0" smtClean="0"/>
              <a:t>Approve or decline the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719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514600"/>
            <a:ext cx="6823075" cy="233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 </a:t>
            </a:r>
            <a:r>
              <a:rPr lang="en-US" b="1" dirty="0" smtClean="0"/>
              <a:t>Unified Planning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/>
              <a:t>key idea is that the traditional phases (planning, analysis, design, and implementation) are </a:t>
            </a:r>
            <a:r>
              <a:rPr lang="en-US" dirty="0" smtClean="0"/>
              <a:t>seen as workflows</a:t>
            </a:r>
            <a:r>
              <a:rPr lang="en-US" dirty="0"/>
              <a:t>, not phases. </a:t>
            </a:r>
          </a:p>
        </p:txBody>
      </p:sp>
    </p:spTree>
    <p:extLst>
      <p:ext uri="{BB962C8B-B14F-4D97-AF65-F5344CB8AC3E}">
        <p14:creationId xmlns:p14="http://schemas.microsoft.com/office/powerpoint/2010/main" val="30184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80060" y="341376"/>
            <a:ext cx="7600950" cy="796544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 </a:t>
            </a:r>
            <a:r>
              <a:rPr lang="en-US" dirty="0" smtClean="0"/>
              <a:t>Identification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Projects are driven by business needs</a:t>
            </a:r>
          </a:p>
          <a:p>
            <a:pPr lvl="1"/>
            <a:r>
              <a:rPr lang="en-US"/>
              <a:t>Identified by business people</a:t>
            </a:r>
          </a:p>
          <a:p>
            <a:pPr lvl="1"/>
            <a:r>
              <a:rPr lang="en-US"/>
              <a:t>Identified by IT people</a:t>
            </a:r>
          </a:p>
          <a:p>
            <a:pPr lvl="1"/>
            <a:r>
              <a:rPr lang="en-US"/>
              <a:t>(better yet) identified jointly by business and IT</a:t>
            </a:r>
          </a:p>
          <a:p>
            <a:r>
              <a:rPr lang="en-US"/>
              <a:t>The project sponsor believes in the system and wants to see it succeed</a:t>
            </a:r>
          </a:p>
          <a:p>
            <a:pPr lvl="1"/>
            <a:r>
              <a:rPr lang="en-US"/>
              <a:t>Normally this is a business person</a:t>
            </a:r>
          </a:p>
          <a:p>
            <a:pPr lvl="1"/>
            <a:r>
              <a:rPr lang="en-US"/>
              <a:t>Should have the authority to move it forward</a:t>
            </a:r>
          </a:p>
        </p:txBody>
      </p:sp>
    </p:spTree>
    <p:extLst>
      <p:ext uri="{BB962C8B-B14F-4D97-AF65-F5344CB8AC3E}">
        <p14:creationId xmlns:p14="http://schemas.microsoft.com/office/powerpoint/2010/main" val="2686521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67000"/>
            <a:ext cx="6823075" cy="23368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/>
              <a:t>A </a:t>
            </a:r>
            <a:r>
              <a:rPr lang="en-US" i="1" dirty="0" smtClean="0"/>
              <a:t>workflow</a:t>
            </a:r>
            <a:r>
              <a:rPr lang="en-US" dirty="0" smtClean="0"/>
              <a:t> keeps the focus on </a:t>
            </a:r>
            <a:r>
              <a:rPr lang="en-US" b="1" dirty="0" smtClean="0"/>
              <a:t>implementation</a:t>
            </a:r>
            <a:r>
              <a:rPr lang="en-US" dirty="0" smtClean="0"/>
              <a:t> of the project while a </a:t>
            </a:r>
            <a:r>
              <a:rPr lang="en-US" i="1" dirty="0" smtClean="0"/>
              <a:t>phase </a:t>
            </a:r>
            <a:r>
              <a:rPr lang="en-US" dirty="0" smtClean="0"/>
              <a:t>provides a conceptual overview.  Implementation is of greater interest to users.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5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300" smtClean="0">
                <a:ea typeface="ＭＳ Ｐゴシック" panose="020B0600070205080204" pitchFamily="34" charset="-128"/>
              </a:rPr>
              <a:t>Systems Development </a:t>
            </a:r>
            <a:br>
              <a:rPr lang="en-US" altLang="en-US" sz="4300" smtClean="0">
                <a:ea typeface="ＭＳ Ｐゴシック" panose="020B0600070205080204" pitchFamily="34" charset="-128"/>
              </a:rPr>
            </a:br>
            <a:r>
              <a:rPr lang="en-US" altLang="en-US" sz="4300" smtClean="0">
                <a:ea typeface="ＭＳ Ｐゴシック" panose="020B0600070205080204" pitchFamily="34" charset="-128"/>
              </a:rPr>
              <a:t>Life Cycle (SDLC)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76739" y="1706880"/>
          <a:ext cx="8444389" cy="463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115889"/>
            <a:ext cx="8445500" cy="874712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Unified Process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246" t="28652" r="28327" b="14416"/>
          <a:stretch/>
        </p:blipFill>
        <p:spPr>
          <a:xfrm>
            <a:off x="1524000" y="1092892"/>
            <a:ext cx="7293769" cy="538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79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 Unified Process</a:t>
            </a:r>
          </a:p>
        </p:txBody>
      </p:sp>
      <p:sp>
        <p:nvSpPr>
          <p:cNvPr id="358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 specific methodology that maps out when and how to use the various UML techniques for object-oriented analysis and design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 two-dimensional process consisting of phases and workflows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Phases are time periods in development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Workflows are the tasks that occur in each phase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Activities in both phases &amp; workflows will overlap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SDLC: Methodologies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524000" y="1676400"/>
            <a:ext cx="7272338" cy="4846638"/>
          </a:xfrm>
        </p:spPr>
        <p:txBody>
          <a:bodyPr/>
          <a:lstStyle/>
          <a:p>
            <a:r>
              <a:rPr lang="en-US" altLang="en-US" sz="3000" smtClean="0">
                <a:ea typeface="ＭＳ Ｐゴシック" panose="020B0600070205080204" pitchFamily="34" charset="-128"/>
              </a:rPr>
              <a:t>Methodology: a formalized approach to implementing the SDLC</a:t>
            </a:r>
          </a:p>
          <a:p>
            <a:r>
              <a:rPr lang="en-US" altLang="en-US" sz="3000" smtClean="0">
                <a:ea typeface="ＭＳ Ｐゴシック" panose="020B0600070205080204" pitchFamily="34" charset="-128"/>
              </a:rPr>
              <a:t>Categories</a:t>
            </a:r>
          </a:p>
          <a:p>
            <a:pPr lvl="1"/>
            <a:r>
              <a:rPr lang="en-US" altLang="en-US" sz="2800" smtClean="0">
                <a:ea typeface="ＭＳ Ｐゴシック" panose="020B0600070205080204" pitchFamily="34" charset="-128"/>
              </a:rPr>
              <a:t>Process oriented</a:t>
            </a:r>
          </a:p>
          <a:p>
            <a:pPr lvl="1"/>
            <a:r>
              <a:rPr lang="en-US" altLang="en-US" sz="2800" smtClean="0">
                <a:ea typeface="ＭＳ Ｐゴシック" panose="020B0600070205080204" pitchFamily="34" charset="-128"/>
              </a:rPr>
              <a:t>Data centered</a:t>
            </a:r>
          </a:p>
          <a:p>
            <a:pPr lvl="1"/>
            <a:r>
              <a:rPr lang="en-US" altLang="en-US" sz="2800" smtClean="0">
                <a:ea typeface="ＭＳ Ｐゴシック" panose="020B0600070205080204" pitchFamily="34" charset="-128"/>
              </a:rPr>
              <a:t>Object-oriented</a:t>
            </a:r>
          </a:p>
          <a:p>
            <a:pPr lvl="1"/>
            <a:r>
              <a:rPr lang="en-US" altLang="en-US" sz="2800" smtClean="0">
                <a:ea typeface="ＭＳ Ｐゴシック" panose="020B0600070205080204" pitchFamily="34" charset="-128"/>
              </a:rPr>
              <a:t>Structured</a:t>
            </a:r>
          </a:p>
          <a:p>
            <a:pPr lvl="1"/>
            <a:r>
              <a:rPr lang="en-US" altLang="en-US" sz="2800" smtClean="0">
                <a:ea typeface="ＭＳ Ｐゴシック" panose="020B0600070205080204" pitchFamily="34" charset="-128"/>
              </a:rPr>
              <a:t>Rapid action development</a:t>
            </a:r>
          </a:p>
          <a:p>
            <a:pPr lvl="1"/>
            <a:r>
              <a:rPr lang="en-US" altLang="en-US" sz="2800" smtClean="0">
                <a:ea typeface="ＭＳ Ｐゴシック" panose="020B0600070205080204" pitchFamily="34" charset="-128"/>
              </a:rPr>
              <a:t>Agile development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76263" y="115888"/>
            <a:ext cx="8445500" cy="1103312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Classes of Methodologies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176463" y="1706563"/>
            <a:ext cx="5900737" cy="4694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Structured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Waterfall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Parallel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Rapid Application Developmen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Phased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Prototyping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Agile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 smtClean="0">
                <a:ea typeface="ＭＳ Ｐゴシック" panose="020B0600070205080204" pitchFamily="34" charset="-128"/>
              </a:rPr>
              <a:t>eXtreme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Programming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SCRUM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Which Methodology to Use?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8750" t="53704" r="29167" b="22592"/>
          <a:stretch/>
        </p:blipFill>
        <p:spPr>
          <a:xfrm>
            <a:off x="109141" y="2133600"/>
            <a:ext cx="9379744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4B16F2-C4E2-47D0-BE5D-5306E6914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52FD598-C527-499B-83A0-1D432E9E67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99F2E9-3293-4FAE-A3D2-A4DCB00D4A1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1405</TotalTime>
  <Words>665</Words>
  <Application>Microsoft Macintosh PowerPoint</Application>
  <PresentationFormat>Custom</PresentationFormat>
  <Paragraphs>115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Breeze</vt:lpstr>
      <vt:lpstr>TIM 58 More on Chapter 1: Introduction to Systems Analysis and Design</vt:lpstr>
      <vt:lpstr>    In Unified Planning,   the key idea is that the traditional phases (planning, analysis, design, and implementation) are seen as workflows, not phases. </vt:lpstr>
      <vt:lpstr>A workflow keeps the focus on implementation of the project while a phase provides a conceptual overview.  Implementation is of greater interest to users.</vt:lpstr>
      <vt:lpstr>Systems Development  Life Cycle (SDLC)</vt:lpstr>
      <vt:lpstr>The Unified Process</vt:lpstr>
      <vt:lpstr>The Unified Process</vt:lpstr>
      <vt:lpstr>SDLC: Methodologies</vt:lpstr>
      <vt:lpstr>Classes of Methodologies</vt:lpstr>
      <vt:lpstr>Which Methodology to Use?</vt:lpstr>
      <vt:lpstr>Object-Oriented  Systems Analysis &amp; Design</vt:lpstr>
      <vt:lpstr>Object-Oriented Systems Analysis &amp; Design</vt:lpstr>
      <vt:lpstr>Object-Oriented Systems Analysis &amp; Design (cont.)</vt:lpstr>
      <vt:lpstr>Unified Process Phases</vt:lpstr>
      <vt:lpstr>CONSUMER ELECTRONICS DISCUSSION QUESTIONS</vt:lpstr>
      <vt:lpstr>WATER DEPARTMENT DISCUSSION QUESTIONS</vt:lpstr>
      <vt:lpstr>Chapter 2: Project Management</vt:lpstr>
      <vt:lpstr>The Unified Process</vt:lpstr>
      <vt:lpstr>Learning Objectives</vt:lpstr>
      <vt:lpstr>Introduction</vt:lpstr>
      <vt:lpstr>Project Identification</vt:lpstr>
    </vt:vector>
  </TitlesOfParts>
  <Company>USMA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The Systems Analyst and Information Systems Development</dc:title>
  <dc:creator>Fernando Maymí</dc:creator>
  <cp:lastModifiedBy>Brent Haddad</cp:lastModifiedBy>
  <cp:revision>85</cp:revision>
  <cp:lastPrinted>2010-01-07T21:33:49Z</cp:lastPrinted>
  <dcterms:created xsi:type="dcterms:W3CDTF">2015-01-22T13:35:20Z</dcterms:created>
  <dcterms:modified xsi:type="dcterms:W3CDTF">2017-01-13T00:22:51Z</dcterms:modified>
</cp:coreProperties>
</file>